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4" r:id="rId6"/>
    <p:sldId id="262" r:id="rId7"/>
    <p:sldId id="257" r:id="rId8"/>
    <p:sldId id="266" r:id="rId9"/>
    <p:sldId id="265" r:id="rId10"/>
    <p:sldId id="25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a718@cam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2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Tracking nuclei using Keller lab </a:t>
            </a:r>
            <a:r>
              <a:rPr lang="en-US" dirty="0" err="1" smtClean="0"/>
              <a:t>Tgmm</a:t>
            </a:r>
            <a:r>
              <a:rPr lang="en-US" dirty="0" smtClean="0"/>
              <a:t>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Afnan Azizi (</a:t>
            </a:r>
            <a:r>
              <a:rPr lang="en-US" dirty="0" smtClean="0">
                <a:hlinkClick r:id="rId2"/>
              </a:rPr>
              <a:t>aa718@cam.ac.uk</a:t>
            </a:r>
            <a:r>
              <a:rPr lang="en-US" dirty="0" smtClean="0"/>
              <a:t>)</a:t>
            </a:r>
          </a:p>
          <a:p>
            <a:r>
              <a:rPr lang="en-US" dirty="0" smtClean="0"/>
              <a:t>13/12/16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4994344" cy="3124201"/>
          </a:xfrm>
        </p:spPr>
        <p:txBody>
          <a:bodyPr/>
          <a:lstStyle/>
          <a:p>
            <a:r>
              <a:rPr lang="en-US" dirty="0"/>
              <a:t>Precompiled binaries for windows </a:t>
            </a:r>
            <a:r>
              <a:rPr lang="en-US" dirty="0" smtClean="0"/>
              <a:t>(</a:t>
            </a:r>
            <a:r>
              <a:rPr lang="en-US" dirty="0" err="1" smtClean="0"/>
              <a:t>TGMM.exe</a:t>
            </a:r>
            <a:r>
              <a:rPr lang="en-US" dirty="0"/>
              <a:t>)</a:t>
            </a:r>
          </a:p>
          <a:p>
            <a:r>
              <a:rPr lang="en-US" dirty="0" smtClean="0"/>
              <a:t>Must use CUDA-enabled GPU</a:t>
            </a:r>
          </a:p>
          <a:p>
            <a:r>
              <a:rPr lang="en-US" dirty="0" smtClean="0"/>
              <a:t>High usage of RAM</a:t>
            </a:r>
          </a:p>
          <a:p>
            <a:r>
              <a:rPr lang="en-US" dirty="0" smtClean="0"/>
              <a:t>Same configuration file as before</a:t>
            </a:r>
          </a:p>
          <a:p>
            <a:r>
              <a:rPr lang="en-US" dirty="0" smtClean="0"/>
              <a:t>Creates xml files containing tracking information for each time point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413" y="609599"/>
            <a:ext cx="990599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TGMM - tracking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1" b="-449"/>
          <a:stretch/>
        </p:blipFill>
        <p:spPr>
          <a:xfrm>
            <a:off x="5942680" y="2262553"/>
            <a:ext cx="4990405" cy="4155832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058400" y="182880"/>
            <a:ext cx="1790855" cy="1828800"/>
            <a:chOff x="3993411" y="2025272"/>
            <a:chExt cx="4206159" cy="42952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569" y="2025272"/>
              <a:ext cx="4202001" cy="4295281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/>
          </p:nvSpPr>
          <p:spPr>
            <a:xfrm>
              <a:off x="3993411" y="2025272"/>
              <a:ext cx="4202001" cy="4295281"/>
            </a:xfrm>
            <a:custGeom>
              <a:avLst/>
              <a:gdLst>
                <a:gd name="connsiteX0" fmla="*/ 195125 w 4202001"/>
                <a:gd name="connsiteY0" fmla="*/ 2641280 h 4295281"/>
                <a:gd name="connsiteX1" fmla="*/ 72540 w 4202001"/>
                <a:gd name="connsiteY1" fmla="*/ 2763865 h 4295281"/>
                <a:gd name="connsiteX2" fmla="*/ 72540 w 4202001"/>
                <a:gd name="connsiteY2" fmla="*/ 3254191 h 4295281"/>
                <a:gd name="connsiteX3" fmla="*/ 195125 w 4202001"/>
                <a:gd name="connsiteY3" fmla="*/ 3376776 h 4295281"/>
                <a:gd name="connsiteX4" fmla="*/ 1261921 w 4202001"/>
                <a:gd name="connsiteY4" fmla="*/ 3376776 h 4295281"/>
                <a:gd name="connsiteX5" fmla="*/ 1384506 w 4202001"/>
                <a:gd name="connsiteY5" fmla="*/ 3254191 h 4295281"/>
                <a:gd name="connsiteX6" fmla="*/ 1384506 w 4202001"/>
                <a:gd name="connsiteY6" fmla="*/ 2763865 h 4295281"/>
                <a:gd name="connsiteX7" fmla="*/ 1261921 w 4202001"/>
                <a:gd name="connsiteY7" fmla="*/ 2641280 h 4295281"/>
                <a:gd name="connsiteX8" fmla="*/ 0 w 4202001"/>
                <a:gd name="connsiteY8" fmla="*/ 0 h 4295281"/>
                <a:gd name="connsiteX9" fmla="*/ 4202001 w 4202001"/>
                <a:gd name="connsiteY9" fmla="*/ 0 h 4295281"/>
                <a:gd name="connsiteX10" fmla="*/ 4202001 w 4202001"/>
                <a:gd name="connsiteY10" fmla="*/ 1071711 h 4295281"/>
                <a:gd name="connsiteX11" fmla="*/ 4196526 w 4202001"/>
                <a:gd name="connsiteY11" fmla="*/ 1044591 h 4295281"/>
                <a:gd name="connsiteX12" fmla="*/ 4083574 w 4202001"/>
                <a:gd name="connsiteY12" fmla="*/ 969721 h 4295281"/>
                <a:gd name="connsiteX13" fmla="*/ 1253608 w 4202001"/>
                <a:gd name="connsiteY13" fmla="*/ 969721 h 4295281"/>
                <a:gd name="connsiteX14" fmla="*/ 1253603 w 4202001"/>
                <a:gd name="connsiteY14" fmla="*/ 969720 h 4295281"/>
                <a:gd name="connsiteX15" fmla="*/ 186807 w 4202001"/>
                <a:gd name="connsiteY15" fmla="*/ 969720 h 4295281"/>
                <a:gd name="connsiteX16" fmla="*/ 64222 w 4202001"/>
                <a:gd name="connsiteY16" fmla="*/ 1092305 h 4295281"/>
                <a:gd name="connsiteX17" fmla="*/ 64222 w 4202001"/>
                <a:gd name="connsiteY17" fmla="*/ 1582631 h 4295281"/>
                <a:gd name="connsiteX18" fmla="*/ 186807 w 4202001"/>
                <a:gd name="connsiteY18" fmla="*/ 1705216 h 4295281"/>
                <a:gd name="connsiteX19" fmla="*/ 1145119 w 4202001"/>
                <a:gd name="connsiteY19" fmla="*/ 1705216 h 4295281"/>
                <a:gd name="connsiteX20" fmla="*/ 1145124 w 4202001"/>
                <a:gd name="connsiteY20" fmla="*/ 1705217 h 4295281"/>
                <a:gd name="connsiteX21" fmla="*/ 4083574 w 4202001"/>
                <a:gd name="connsiteY21" fmla="*/ 1705217 h 4295281"/>
                <a:gd name="connsiteX22" fmla="*/ 4196526 w 4202001"/>
                <a:gd name="connsiteY22" fmla="*/ 1630348 h 4295281"/>
                <a:gd name="connsiteX23" fmla="*/ 4202001 w 4202001"/>
                <a:gd name="connsiteY23" fmla="*/ 1603227 h 4295281"/>
                <a:gd name="connsiteX24" fmla="*/ 4202001 w 4202001"/>
                <a:gd name="connsiteY24" fmla="*/ 4295281 h 4295281"/>
                <a:gd name="connsiteX25" fmla="*/ 0 w 4202001"/>
                <a:gd name="connsiteY25" fmla="*/ 4295281 h 429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02001" h="4295281">
                  <a:moveTo>
                    <a:pt x="195125" y="2641280"/>
                  </a:moveTo>
                  <a:cubicBezTo>
                    <a:pt x="127423" y="2641280"/>
                    <a:pt x="72540" y="2696163"/>
                    <a:pt x="72540" y="2763865"/>
                  </a:cubicBezTo>
                  <a:lnTo>
                    <a:pt x="72540" y="3254191"/>
                  </a:lnTo>
                  <a:cubicBezTo>
                    <a:pt x="72540" y="3321893"/>
                    <a:pt x="127423" y="3376776"/>
                    <a:pt x="195125" y="3376776"/>
                  </a:cubicBezTo>
                  <a:lnTo>
                    <a:pt x="1261921" y="3376776"/>
                  </a:lnTo>
                  <a:cubicBezTo>
                    <a:pt x="1329623" y="3376776"/>
                    <a:pt x="1384506" y="3321893"/>
                    <a:pt x="1384506" y="3254191"/>
                  </a:cubicBezTo>
                  <a:lnTo>
                    <a:pt x="1384506" y="2763865"/>
                  </a:lnTo>
                  <a:cubicBezTo>
                    <a:pt x="1384506" y="2696163"/>
                    <a:pt x="1329623" y="2641280"/>
                    <a:pt x="1261921" y="2641280"/>
                  </a:cubicBezTo>
                  <a:close/>
                  <a:moveTo>
                    <a:pt x="0" y="0"/>
                  </a:moveTo>
                  <a:lnTo>
                    <a:pt x="4202001" y="0"/>
                  </a:lnTo>
                  <a:lnTo>
                    <a:pt x="4202001" y="1071711"/>
                  </a:lnTo>
                  <a:lnTo>
                    <a:pt x="4196526" y="1044591"/>
                  </a:lnTo>
                  <a:cubicBezTo>
                    <a:pt x="4177917" y="1000593"/>
                    <a:pt x="4134351" y="969721"/>
                    <a:pt x="4083574" y="969721"/>
                  </a:cubicBezTo>
                  <a:lnTo>
                    <a:pt x="1253608" y="969721"/>
                  </a:lnTo>
                  <a:lnTo>
                    <a:pt x="1253603" y="969720"/>
                  </a:lnTo>
                  <a:lnTo>
                    <a:pt x="186807" y="969720"/>
                  </a:lnTo>
                  <a:cubicBezTo>
                    <a:pt x="119105" y="969720"/>
                    <a:pt x="64222" y="1024603"/>
                    <a:pt x="64222" y="1092305"/>
                  </a:cubicBezTo>
                  <a:lnTo>
                    <a:pt x="64222" y="1582631"/>
                  </a:lnTo>
                  <a:cubicBezTo>
                    <a:pt x="64222" y="1650333"/>
                    <a:pt x="119105" y="1705216"/>
                    <a:pt x="186807" y="1705216"/>
                  </a:cubicBezTo>
                  <a:lnTo>
                    <a:pt x="1145119" y="1705216"/>
                  </a:lnTo>
                  <a:lnTo>
                    <a:pt x="1145124" y="1705217"/>
                  </a:lnTo>
                  <a:lnTo>
                    <a:pt x="4083574" y="1705217"/>
                  </a:lnTo>
                  <a:cubicBezTo>
                    <a:pt x="4134351" y="1705217"/>
                    <a:pt x="4177917" y="1674346"/>
                    <a:pt x="4196526" y="1630348"/>
                  </a:cubicBezTo>
                  <a:lnTo>
                    <a:pt x="4202001" y="1603227"/>
                  </a:lnTo>
                  <a:lnTo>
                    <a:pt x="4202001" y="4295281"/>
                  </a:lnTo>
                  <a:lnTo>
                    <a:pt x="0" y="4295281"/>
                  </a:lnTo>
                  <a:close/>
                </a:path>
              </a:pathLst>
            </a:custGeom>
            <a:solidFill>
              <a:schemeClr val="dk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96" y="2084004"/>
            <a:ext cx="5917489" cy="451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71600"/>
          </a:xfrm>
        </p:spPr>
        <p:txBody>
          <a:bodyPr/>
          <a:lstStyle/>
          <a:p>
            <a:r>
              <a:rPr lang="en-US" dirty="0" smtClean="0"/>
              <a:t>Visualization and curation of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4031839" cy="3124201"/>
          </a:xfrm>
        </p:spPr>
        <p:txBody>
          <a:bodyPr/>
          <a:lstStyle/>
          <a:p>
            <a:r>
              <a:rPr lang="en-US" dirty="0" err="1" smtClean="0"/>
              <a:t>MaMuT</a:t>
            </a:r>
            <a:r>
              <a:rPr lang="en-US" dirty="0" smtClean="0"/>
              <a:t> plugin of Fiji</a:t>
            </a:r>
          </a:p>
          <a:p>
            <a:r>
              <a:rPr lang="en-US" dirty="0" err="1" smtClean="0"/>
              <a:t>BigDataViewer</a:t>
            </a:r>
            <a:r>
              <a:rPr lang="en-US" dirty="0" smtClean="0"/>
              <a:t> import of image data</a:t>
            </a:r>
          </a:p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058400" y="182880"/>
            <a:ext cx="1790855" cy="1828800"/>
            <a:chOff x="3993411" y="2025272"/>
            <a:chExt cx="4206159" cy="42952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569" y="2025272"/>
              <a:ext cx="4202001" cy="4295281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3993411" y="2025272"/>
              <a:ext cx="4202001" cy="4295281"/>
            </a:xfrm>
            <a:custGeom>
              <a:avLst/>
              <a:gdLst>
                <a:gd name="connsiteX0" fmla="*/ 195125 w 4202001"/>
                <a:gd name="connsiteY0" fmla="*/ 2641280 h 4295281"/>
                <a:gd name="connsiteX1" fmla="*/ 72540 w 4202001"/>
                <a:gd name="connsiteY1" fmla="*/ 2763865 h 4295281"/>
                <a:gd name="connsiteX2" fmla="*/ 72540 w 4202001"/>
                <a:gd name="connsiteY2" fmla="*/ 3254191 h 4295281"/>
                <a:gd name="connsiteX3" fmla="*/ 195125 w 4202001"/>
                <a:gd name="connsiteY3" fmla="*/ 3376776 h 4295281"/>
                <a:gd name="connsiteX4" fmla="*/ 1190732 w 4202001"/>
                <a:gd name="connsiteY4" fmla="*/ 3376776 h 4295281"/>
                <a:gd name="connsiteX5" fmla="*/ 1261921 w 4202001"/>
                <a:gd name="connsiteY5" fmla="*/ 3376776 h 4295281"/>
                <a:gd name="connsiteX6" fmla="*/ 2774356 w 4202001"/>
                <a:gd name="connsiteY6" fmla="*/ 3376776 h 4295281"/>
                <a:gd name="connsiteX7" fmla="*/ 2896941 w 4202001"/>
                <a:gd name="connsiteY7" fmla="*/ 3254191 h 4295281"/>
                <a:gd name="connsiteX8" fmla="*/ 2896941 w 4202001"/>
                <a:gd name="connsiteY8" fmla="*/ 2763865 h 4295281"/>
                <a:gd name="connsiteX9" fmla="*/ 2774356 w 4202001"/>
                <a:gd name="connsiteY9" fmla="*/ 2641280 h 4295281"/>
                <a:gd name="connsiteX10" fmla="*/ 1261921 w 4202001"/>
                <a:gd name="connsiteY10" fmla="*/ 2641280 h 4295281"/>
                <a:gd name="connsiteX11" fmla="*/ 1190732 w 4202001"/>
                <a:gd name="connsiteY11" fmla="*/ 2641280 h 4295281"/>
                <a:gd name="connsiteX12" fmla="*/ 0 w 4202001"/>
                <a:gd name="connsiteY12" fmla="*/ 0 h 4295281"/>
                <a:gd name="connsiteX13" fmla="*/ 4202001 w 4202001"/>
                <a:gd name="connsiteY13" fmla="*/ 0 h 4295281"/>
                <a:gd name="connsiteX14" fmla="*/ 4202001 w 4202001"/>
                <a:gd name="connsiteY14" fmla="*/ 1071711 h 4295281"/>
                <a:gd name="connsiteX15" fmla="*/ 4196526 w 4202001"/>
                <a:gd name="connsiteY15" fmla="*/ 1044591 h 4295281"/>
                <a:gd name="connsiteX16" fmla="*/ 4083574 w 4202001"/>
                <a:gd name="connsiteY16" fmla="*/ 969721 h 4295281"/>
                <a:gd name="connsiteX17" fmla="*/ 1253608 w 4202001"/>
                <a:gd name="connsiteY17" fmla="*/ 969721 h 4295281"/>
                <a:gd name="connsiteX18" fmla="*/ 1253603 w 4202001"/>
                <a:gd name="connsiteY18" fmla="*/ 969720 h 4295281"/>
                <a:gd name="connsiteX19" fmla="*/ 186807 w 4202001"/>
                <a:gd name="connsiteY19" fmla="*/ 969720 h 4295281"/>
                <a:gd name="connsiteX20" fmla="*/ 64222 w 4202001"/>
                <a:gd name="connsiteY20" fmla="*/ 1092305 h 4295281"/>
                <a:gd name="connsiteX21" fmla="*/ 64222 w 4202001"/>
                <a:gd name="connsiteY21" fmla="*/ 1582631 h 4295281"/>
                <a:gd name="connsiteX22" fmla="*/ 186807 w 4202001"/>
                <a:gd name="connsiteY22" fmla="*/ 1705216 h 4295281"/>
                <a:gd name="connsiteX23" fmla="*/ 1145119 w 4202001"/>
                <a:gd name="connsiteY23" fmla="*/ 1705216 h 4295281"/>
                <a:gd name="connsiteX24" fmla="*/ 1145124 w 4202001"/>
                <a:gd name="connsiteY24" fmla="*/ 1705217 h 4295281"/>
                <a:gd name="connsiteX25" fmla="*/ 4083574 w 4202001"/>
                <a:gd name="connsiteY25" fmla="*/ 1705217 h 4295281"/>
                <a:gd name="connsiteX26" fmla="*/ 4196526 w 4202001"/>
                <a:gd name="connsiteY26" fmla="*/ 1630348 h 4295281"/>
                <a:gd name="connsiteX27" fmla="*/ 4202001 w 4202001"/>
                <a:gd name="connsiteY27" fmla="*/ 1603227 h 4295281"/>
                <a:gd name="connsiteX28" fmla="*/ 4202001 w 4202001"/>
                <a:gd name="connsiteY28" fmla="*/ 4295281 h 4295281"/>
                <a:gd name="connsiteX29" fmla="*/ 0 w 4202001"/>
                <a:gd name="connsiteY29" fmla="*/ 4295281 h 429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02001" h="4295281">
                  <a:moveTo>
                    <a:pt x="195125" y="2641280"/>
                  </a:moveTo>
                  <a:cubicBezTo>
                    <a:pt x="127423" y="2641280"/>
                    <a:pt x="72540" y="2696163"/>
                    <a:pt x="72540" y="2763865"/>
                  </a:cubicBezTo>
                  <a:lnTo>
                    <a:pt x="72540" y="3254191"/>
                  </a:lnTo>
                  <a:cubicBezTo>
                    <a:pt x="72540" y="3321893"/>
                    <a:pt x="127423" y="3376776"/>
                    <a:pt x="195125" y="3376776"/>
                  </a:cubicBezTo>
                  <a:lnTo>
                    <a:pt x="1190732" y="3376776"/>
                  </a:lnTo>
                  <a:lnTo>
                    <a:pt x="1261921" y="3376776"/>
                  </a:lnTo>
                  <a:lnTo>
                    <a:pt x="2774356" y="3376776"/>
                  </a:lnTo>
                  <a:cubicBezTo>
                    <a:pt x="2842058" y="3376776"/>
                    <a:pt x="2896941" y="3321893"/>
                    <a:pt x="2896941" y="3254191"/>
                  </a:cubicBezTo>
                  <a:lnTo>
                    <a:pt x="2896941" y="2763865"/>
                  </a:lnTo>
                  <a:cubicBezTo>
                    <a:pt x="2896941" y="2696163"/>
                    <a:pt x="2842058" y="2641280"/>
                    <a:pt x="2774356" y="2641280"/>
                  </a:cubicBezTo>
                  <a:lnTo>
                    <a:pt x="1261921" y="2641280"/>
                  </a:lnTo>
                  <a:lnTo>
                    <a:pt x="1190732" y="2641280"/>
                  </a:lnTo>
                  <a:close/>
                  <a:moveTo>
                    <a:pt x="0" y="0"/>
                  </a:moveTo>
                  <a:lnTo>
                    <a:pt x="4202001" y="0"/>
                  </a:lnTo>
                  <a:lnTo>
                    <a:pt x="4202001" y="1071711"/>
                  </a:lnTo>
                  <a:lnTo>
                    <a:pt x="4196526" y="1044591"/>
                  </a:lnTo>
                  <a:cubicBezTo>
                    <a:pt x="4177917" y="1000593"/>
                    <a:pt x="4134351" y="969721"/>
                    <a:pt x="4083574" y="969721"/>
                  </a:cubicBezTo>
                  <a:lnTo>
                    <a:pt x="1253608" y="969721"/>
                  </a:lnTo>
                  <a:lnTo>
                    <a:pt x="1253603" y="969720"/>
                  </a:lnTo>
                  <a:lnTo>
                    <a:pt x="186807" y="969720"/>
                  </a:lnTo>
                  <a:cubicBezTo>
                    <a:pt x="119105" y="969720"/>
                    <a:pt x="64222" y="1024603"/>
                    <a:pt x="64222" y="1092305"/>
                  </a:cubicBezTo>
                  <a:lnTo>
                    <a:pt x="64222" y="1582631"/>
                  </a:lnTo>
                  <a:cubicBezTo>
                    <a:pt x="64222" y="1650333"/>
                    <a:pt x="119105" y="1705216"/>
                    <a:pt x="186807" y="1705216"/>
                  </a:cubicBezTo>
                  <a:lnTo>
                    <a:pt x="1145119" y="1705216"/>
                  </a:lnTo>
                  <a:lnTo>
                    <a:pt x="1145124" y="1705217"/>
                  </a:lnTo>
                  <a:lnTo>
                    <a:pt x="4083574" y="1705217"/>
                  </a:lnTo>
                  <a:cubicBezTo>
                    <a:pt x="4134351" y="1705217"/>
                    <a:pt x="4177917" y="1674346"/>
                    <a:pt x="4196526" y="1630348"/>
                  </a:cubicBezTo>
                  <a:lnTo>
                    <a:pt x="4202001" y="1603227"/>
                  </a:lnTo>
                  <a:lnTo>
                    <a:pt x="4202001" y="4295281"/>
                  </a:lnTo>
                  <a:lnTo>
                    <a:pt x="0" y="4295281"/>
                  </a:lnTo>
                  <a:close/>
                </a:path>
              </a:pathLst>
            </a:custGeom>
            <a:solidFill>
              <a:schemeClr val="dk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r="2074" b="32947"/>
          <a:stretch/>
        </p:blipFill>
        <p:spPr>
          <a:xfrm>
            <a:off x="5574118" y="1864772"/>
            <a:ext cx="4346713" cy="4598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" t="6474" r="792" b="36135"/>
          <a:stretch/>
        </p:blipFill>
        <p:spPr>
          <a:xfrm>
            <a:off x="4863547" y="2348948"/>
            <a:ext cx="5681081" cy="4003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14" y="1864771"/>
            <a:ext cx="3595877" cy="4728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r="2074" b="32947"/>
          <a:stretch/>
        </p:blipFill>
        <p:spPr>
          <a:xfrm>
            <a:off x="5704115" y="1755914"/>
            <a:ext cx="4579574" cy="484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1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71600"/>
          </a:xfrm>
        </p:spPr>
        <p:txBody>
          <a:bodyPr/>
          <a:lstStyle/>
          <a:p>
            <a:r>
              <a:rPr lang="en-US" dirty="0" smtClean="0"/>
              <a:t>Visualization and curation of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4031839" cy="3124201"/>
          </a:xfrm>
        </p:spPr>
        <p:txBody>
          <a:bodyPr/>
          <a:lstStyle/>
          <a:p>
            <a:r>
              <a:rPr lang="en-US" dirty="0" smtClean="0"/>
              <a:t>Can crop the regions for which tracks are displayed</a:t>
            </a:r>
          </a:p>
          <a:p>
            <a:pPr lvl="1"/>
            <a:r>
              <a:rPr lang="en-US" dirty="0" err="1" smtClean="0"/>
              <a:t>MaMuT</a:t>
            </a:r>
            <a:r>
              <a:rPr lang="en-US" dirty="0" smtClean="0"/>
              <a:t> crashes from too many data points</a:t>
            </a:r>
          </a:p>
          <a:p>
            <a:pPr lvl="1"/>
            <a:r>
              <a:rPr lang="en-US" dirty="0" smtClean="0"/>
              <a:t>Processing tracks and saving can take a long time</a:t>
            </a:r>
          </a:p>
          <a:p>
            <a:r>
              <a:rPr lang="en-US" dirty="0" smtClean="0"/>
              <a:t>Tracks from </a:t>
            </a:r>
            <a:r>
              <a:rPr lang="en-US" dirty="0" err="1" smtClean="0"/>
              <a:t>MaMuT</a:t>
            </a:r>
            <a:r>
              <a:rPr lang="en-US" dirty="0" smtClean="0"/>
              <a:t> are saved in xml files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058400" y="182880"/>
            <a:ext cx="1790855" cy="1828800"/>
            <a:chOff x="3993411" y="2025272"/>
            <a:chExt cx="4206159" cy="42952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569" y="2025272"/>
              <a:ext cx="4202001" cy="4295281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3993411" y="2025272"/>
              <a:ext cx="4202001" cy="4295281"/>
            </a:xfrm>
            <a:custGeom>
              <a:avLst/>
              <a:gdLst>
                <a:gd name="connsiteX0" fmla="*/ 195125 w 4202001"/>
                <a:gd name="connsiteY0" fmla="*/ 2641280 h 4295281"/>
                <a:gd name="connsiteX1" fmla="*/ 72540 w 4202001"/>
                <a:gd name="connsiteY1" fmla="*/ 2763865 h 4295281"/>
                <a:gd name="connsiteX2" fmla="*/ 72540 w 4202001"/>
                <a:gd name="connsiteY2" fmla="*/ 3254191 h 4295281"/>
                <a:gd name="connsiteX3" fmla="*/ 195125 w 4202001"/>
                <a:gd name="connsiteY3" fmla="*/ 3376776 h 4295281"/>
                <a:gd name="connsiteX4" fmla="*/ 1190732 w 4202001"/>
                <a:gd name="connsiteY4" fmla="*/ 3376776 h 4295281"/>
                <a:gd name="connsiteX5" fmla="*/ 1261921 w 4202001"/>
                <a:gd name="connsiteY5" fmla="*/ 3376776 h 4295281"/>
                <a:gd name="connsiteX6" fmla="*/ 2774356 w 4202001"/>
                <a:gd name="connsiteY6" fmla="*/ 3376776 h 4295281"/>
                <a:gd name="connsiteX7" fmla="*/ 2896941 w 4202001"/>
                <a:gd name="connsiteY7" fmla="*/ 3254191 h 4295281"/>
                <a:gd name="connsiteX8" fmla="*/ 2896941 w 4202001"/>
                <a:gd name="connsiteY8" fmla="*/ 2763865 h 4295281"/>
                <a:gd name="connsiteX9" fmla="*/ 2774356 w 4202001"/>
                <a:gd name="connsiteY9" fmla="*/ 2641280 h 4295281"/>
                <a:gd name="connsiteX10" fmla="*/ 1261921 w 4202001"/>
                <a:gd name="connsiteY10" fmla="*/ 2641280 h 4295281"/>
                <a:gd name="connsiteX11" fmla="*/ 1190732 w 4202001"/>
                <a:gd name="connsiteY11" fmla="*/ 2641280 h 4295281"/>
                <a:gd name="connsiteX12" fmla="*/ 0 w 4202001"/>
                <a:gd name="connsiteY12" fmla="*/ 0 h 4295281"/>
                <a:gd name="connsiteX13" fmla="*/ 4202001 w 4202001"/>
                <a:gd name="connsiteY13" fmla="*/ 0 h 4295281"/>
                <a:gd name="connsiteX14" fmla="*/ 4202001 w 4202001"/>
                <a:gd name="connsiteY14" fmla="*/ 1071711 h 4295281"/>
                <a:gd name="connsiteX15" fmla="*/ 4196526 w 4202001"/>
                <a:gd name="connsiteY15" fmla="*/ 1044591 h 4295281"/>
                <a:gd name="connsiteX16" fmla="*/ 4083574 w 4202001"/>
                <a:gd name="connsiteY16" fmla="*/ 969721 h 4295281"/>
                <a:gd name="connsiteX17" fmla="*/ 1253608 w 4202001"/>
                <a:gd name="connsiteY17" fmla="*/ 969721 h 4295281"/>
                <a:gd name="connsiteX18" fmla="*/ 1253603 w 4202001"/>
                <a:gd name="connsiteY18" fmla="*/ 969720 h 4295281"/>
                <a:gd name="connsiteX19" fmla="*/ 186807 w 4202001"/>
                <a:gd name="connsiteY19" fmla="*/ 969720 h 4295281"/>
                <a:gd name="connsiteX20" fmla="*/ 64222 w 4202001"/>
                <a:gd name="connsiteY20" fmla="*/ 1092305 h 4295281"/>
                <a:gd name="connsiteX21" fmla="*/ 64222 w 4202001"/>
                <a:gd name="connsiteY21" fmla="*/ 1582631 h 4295281"/>
                <a:gd name="connsiteX22" fmla="*/ 186807 w 4202001"/>
                <a:gd name="connsiteY22" fmla="*/ 1705216 h 4295281"/>
                <a:gd name="connsiteX23" fmla="*/ 1145119 w 4202001"/>
                <a:gd name="connsiteY23" fmla="*/ 1705216 h 4295281"/>
                <a:gd name="connsiteX24" fmla="*/ 1145124 w 4202001"/>
                <a:gd name="connsiteY24" fmla="*/ 1705217 h 4295281"/>
                <a:gd name="connsiteX25" fmla="*/ 4083574 w 4202001"/>
                <a:gd name="connsiteY25" fmla="*/ 1705217 h 4295281"/>
                <a:gd name="connsiteX26" fmla="*/ 4196526 w 4202001"/>
                <a:gd name="connsiteY26" fmla="*/ 1630348 h 4295281"/>
                <a:gd name="connsiteX27" fmla="*/ 4202001 w 4202001"/>
                <a:gd name="connsiteY27" fmla="*/ 1603227 h 4295281"/>
                <a:gd name="connsiteX28" fmla="*/ 4202001 w 4202001"/>
                <a:gd name="connsiteY28" fmla="*/ 4295281 h 4295281"/>
                <a:gd name="connsiteX29" fmla="*/ 0 w 4202001"/>
                <a:gd name="connsiteY29" fmla="*/ 4295281 h 429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02001" h="4295281">
                  <a:moveTo>
                    <a:pt x="195125" y="2641280"/>
                  </a:moveTo>
                  <a:cubicBezTo>
                    <a:pt x="127423" y="2641280"/>
                    <a:pt x="72540" y="2696163"/>
                    <a:pt x="72540" y="2763865"/>
                  </a:cubicBezTo>
                  <a:lnTo>
                    <a:pt x="72540" y="3254191"/>
                  </a:lnTo>
                  <a:cubicBezTo>
                    <a:pt x="72540" y="3321893"/>
                    <a:pt x="127423" y="3376776"/>
                    <a:pt x="195125" y="3376776"/>
                  </a:cubicBezTo>
                  <a:lnTo>
                    <a:pt x="1190732" y="3376776"/>
                  </a:lnTo>
                  <a:lnTo>
                    <a:pt x="1261921" y="3376776"/>
                  </a:lnTo>
                  <a:lnTo>
                    <a:pt x="2774356" y="3376776"/>
                  </a:lnTo>
                  <a:cubicBezTo>
                    <a:pt x="2842058" y="3376776"/>
                    <a:pt x="2896941" y="3321893"/>
                    <a:pt x="2896941" y="3254191"/>
                  </a:cubicBezTo>
                  <a:lnTo>
                    <a:pt x="2896941" y="2763865"/>
                  </a:lnTo>
                  <a:cubicBezTo>
                    <a:pt x="2896941" y="2696163"/>
                    <a:pt x="2842058" y="2641280"/>
                    <a:pt x="2774356" y="2641280"/>
                  </a:cubicBezTo>
                  <a:lnTo>
                    <a:pt x="1261921" y="2641280"/>
                  </a:lnTo>
                  <a:lnTo>
                    <a:pt x="1190732" y="2641280"/>
                  </a:lnTo>
                  <a:close/>
                  <a:moveTo>
                    <a:pt x="0" y="0"/>
                  </a:moveTo>
                  <a:lnTo>
                    <a:pt x="4202001" y="0"/>
                  </a:lnTo>
                  <a:lnTo>
                    <a:pt x="4202001" y="1071711"/>
                  </a:lnTo>
                  <a:lnTo>
                    <a:pt x="4196526" y="1044591"/>
                  </a:lnTo>
                  <a:cubicBezTo>
                    <a:pt x="4177917" y="1000593"/>
                    <a:pt x="4134351" y="969721"/>
                    <a:pt x="4083574" y="969721"/>
                  </a:cubicBezTo>
                  <a:lnTo>
                    <a:pt x="1253608" y="969721"/>
                  </a:lnTo>
                  <a:lnTo>
                    <a:pt x="1253603" y="969720"/>
                  </a:lnTo>
                  <a:lnTo>
                    <a:pt x="186807" y="969720"/>
                  </a:lnTo>
                  <a:cubicBezTo>
                    <a:pt x="119105" y="969720"/>
                    <a:pt x="64222" y="1024603"/>
                    <a:pt x="64222" y="1092305"/>
                  </a:cubicBezTo>
                  <a:lnTo>
                    <a:pt x="64222" y="1582631"/>
                  </a:lnTo>
                  <a:cubicBezTo>
                    <a:pt x="64222" y="1650333"/>
                    <a:pt x="119105" y="1705216"/>
                    <a:pt x="186807" y="1705216"/>
                  </a:cubicBezTo>
                  <a:lnTo>
                    <a:pt x="1145119" y="1705216"/>
                  </a:lnTo>
                  <a:lnTo>
                    <a:pt x="1145124" y="1705217"/>
                  </a:lnTo>
                  <a:lnTo>
                    <a:pt x="4083574" y="1705217"/>
                  </a:lnTo>
                  <a:cubicBezTo>
                    <a:pt x="4134351" y="1705217"/>
                    <a:pt x="4177917" y="1674346"/>
                    <a:pt x="4196526" y="1630348"/>
                  </a:cubicBezTo>
                  <a:lnTo>
                    <a:pt x="4202001" y="1603227"/>
                  </a:lnTo>
                  <a:lnTo>
                    <a:pt x="4202001" y="4295281"/>
                  </a:lnTo>
                  <a:lnTo>
                    <a:pt x="0" y="4295281"/>
                  </a:lnTo>
                  <a:close/>
                </a:path>
              </a:pathLst>
            </a:custGeom>
            <a:solidFill>
              <a:schemeClr val="dk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80" y="2237960"/>
            <a:ext cx="1938234" cy="39822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52" y="2110430"/>
            <a:ext cx="4048735" cy="3054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6" t="23168" r="1997" b="16021"/>
          <a:stretch/>
        </p:blipFill>
        <p:spPr>
          <a:xfrm>
            <a:off x="7825409" y="3894480"/>
            <a:ext cx="4088337" cy="24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71600"/>
          </a:xfrm>
        </p:spPr>
        <p:txBody>
          <a:bodyPr/>
          <a:lstStyle/>
          <a:p>
            <a:r>
              <a:rPr lang="en-US" dirty="0" smtClean="0"/>
              <a:t>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29746"/>
            <a:ext cx="6067770" cy="3124201"/>
          </a:xfrm>
        </p:spPr>
        <p:txBody>
          <a:bodyPr/>
          <a:lstStyle/>
          <a:p>
            <a:r>
              <a:rPr lang="en-US" dirty="0" smtClean="0"/>
              <a:t>Comparison of TGMM generated tracks with manually produced Ground Truth (GT)</a:t>
            </a:r>
          </a:p>
          <a:p>
            <a:pPr lvl="1"/>
            <a:r>
              <a:rPr lang="en-US" dirty="0" smtClean="0"/>
              <a:t>140 tracks over 2 hours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969" b="49663"/>
          <a:stretch/>
        </p:blipFill>
        <p:spPr>
          <a:xfrm>
            <a:off x="2587709" y="3784601"/>
            <a:ext cx="3175177" cy="239091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31" t="49779"/>
          <a:stretch/>
        </p:blipFill>
        <p:spPr>
          <a:xfrm>
            <a:off x="6692348" y="3784601"/>
            <a:ext cx="3171312" cy="238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8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71600"/>
          </a:xfrm>
        </p:spPr>
        <p:txBody>
          <a:bodyPr/>
          <a:lstStyle/>
          <a:p>
            <a:r>
              <a:rPr lang="en-US" dirty="0" smtClean="0"/>
              <a:t>Curated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4570274" cy="3124201"/>
          </a:xfrm>
        </p:spPr>
        <p:txBody>
          <a:bodyPr/>
          <a:lstStyle/>
          <a:p>
            <a:r>
              <a:rPr lang="en-US" dirty="0" smtClean="0"/>
              <a:t>Curation is ~3-4 times faster than manual tracking</a:t>
            </a:r>
          </a:p>
          <a:p>
            <a:r>
              <a:rPr lang="en-US" dirty="0" smtClean="0"/>
              <a:t>Track information is stored in </a:t>
            </a:r>
            <a:r>
              <a:rPr lang="en-US" dirty="0"/>
              <a:t>easily </a:t>
            </a:r>
            <a:r>
              <a:rPr lang="en-US" dirty="0" err="1"/>
              <a:t>manipulable</a:t>
            </a:r>
            <a:r>
              <a:rPr lang="en-US" dirty="0"/>
              <a:t> xml </a:t>
            </a:r>
            <a:r>
              <a:rPr lang="en-US" dirty="0" smtClean="0"/>
              <a:t>files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or other programs for downstream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87" y="965363"/>
            <a:ext cx="5693108" cy="387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61" y="2454419"/>
            <a:ext cx="5164356" cy="38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4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71600"/>
          </a:xfrm>
        </p:spPr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Choice of GPU to use with TGMM.exe</a:t>
            </a:r>
          </a:p>
          <a:p>
            <a:pPr lvl="1"/>
            <a:r>
              <a:rPr lang="en-US" dirty="0" smtClean="0"/>
              <a:t>Can track multiple movies at the same time</a:t>
            </a:r>
          </a:p>
          <a:p>
            <a:pPr lvl="1"/>
            <a:r>
              <a:rPr lang="en-US" dirty="0" smtClean="0"/>
              <a:t>Requires multiple CUDA-enabled GPUs and very high RAM</a:t>
            </a:r>
          </a:p>
          <a:p>
            <a:r>
              <a:rPr lang="en-US" dirty="0" smtClean="0"/>
              <a:t>Trainable classifier for cell divisions</a:t>
            </a:r>
          </a:p>
          <a:p>
            <a:pPr lvl="1"/>
            <a:r>
              <a:rPr lang="en-US" dirty="0" smtClean="0"/>
              <a:t>GUI based in MATLAB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71600"/>
          </a:xfrm>
        </p:spPr>
        <p:txBody>
          <a:bodyPr/>
          <a:lstStyle/>
          <a:p>
            <a:r>
              <a:rPr lang="en-US" dirty="0" smtClean="0"/>
              <a:t>Hardware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Multicore CPU </a:t>
            </a:r>
            <a:r>
              <a:rPr lang="en-US" dirty="0"/>
              <a:t>(the more cores the better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CUDA-enabled GPU (the more cores the better)</a:t>
            </a:r>
          </a:p>
          <a:p>
            <a:r>
              <a:rPr lang="en-US" dirty="0" smtClean="0"/>
              <a:t>High amount of RAM</a:t>
            </a:r>
          </a:p>
          <a:p>
            <a:r>
              <a:rPr lang="en-US" dirty="0" smtClean="0"/>
              <a:t>Solid-state drive for faster read and write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13043" r="15528" b="23382"/>
          <a:stretch/>
        </p:blipFill>
        <p:spPr>
          <a:xfrm>
            <a:off x="3008243" y="1711287"/>
            <a:ext cx="8039168" cy="48220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579704" y="3286539"/>
            <a:ext cx="371061" cy="47045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08881" y="3703983"/>
            <a:ext cx="371061" cy="47045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56766" y="4141305"/>
            <a:ext cx="371061" cy="47045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55954" y="4595192"/>
            <a:ext cx="1253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3072 CUDA cores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62640" y="4595192"/>
            <a:ext cx="371061" cy="47045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9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494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46" y="609600"/>
            <a:ext cx="4751731" cy="5470017"/>
          </a:xfrm>
        </p:spPr>
      </p:pic>
    </p:spTree>
    <p:extLst>
      <p:ext uri="{BB962C8B-B14F-4D97-AF65-F5344CB8AC3E}">
        <p14:creationId xmlns:p14="http://schemas.microsoft.com/office/powerpoint/2010/main" val="20945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96" y="2654621"/>
            <a:ext cx="3712264" cy="28488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8" y="2654621"/>
            <a:ext cx="6401386" cy="28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716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ell tracking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methods of segmentation and tracking</a:t>
            </a:r>
          </a:p>
          <a:p>
            <a:r>
              <a:rPr lang="en-US" dirty="0" smtClean="0"/>
              <a:t>Large variability in biological samples</a:t>
            </a:r>
          </a:p>
          <a:p>
            <a:r>
              <a:rPr lang="en-US" dirty="0" smtClean="0"/>
              <a:t>Distinguishing various types of </a:t>
            </a:r>
            <a:r>
              <a:rPr lang="en-US" dirty="0" err="1" smtClean="0"/>
              <a:t>behaviour</a:t>
            </a:r>
            <a:r>
              <a:rPr lang="en-US" dirty="0" smtClean="0"/>
              <a:t> (e.g. movement or division)</a:t>
            </a:r>
          </a:p>
          <a:p>
            <a:r>
              <a:rPr lang="en-US" dirty="0" smtClean="0"/>
              <a:t>Handling of large data sets</a:t>
            </a:r>
          </a:p>
        </p:txBody>
      </p:sp>
    </p:spTree>
    <p:extLst>
      <p:ext uri="{BB962C8B-B14F-4D97-AF65-F5344CB8AC3E}">
        <p14:creationId xmlns:p14="http://schemas.microsoft.com/office/powerpoint/2010/main" val="38419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71600"/>
          </a:xfrm>
        </p:spPr>
        <p:txBody>
          <a:bodyPr/>
          <a:lstStyle/>
          <a:p>
            <a:r>
              <a:rPr lang="en-US" dirty="0" smtClean="0"/>
              <a:t>TGMM software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7" y="1745187"/>
            <a:ext cx="4323309" cy="4419282"/>
          </a:xfrm>
          <a:prstGeom prst="rect">
            <a:avLst/>
          </a:prstGeom>
        </p:spPr>
      </p:pic>
      <p:sp>
        <p:nvSpPr>
          <p:cNvPr id="35" name="TextBox 13"/>
          <p:cNvSpPr txBox="1"/>
          <p:nvPr/>
        </p:nvSpPr>
        <p:spPr>
          <a:xfrm>
            <a:off x="1086111" y="6164469"/>
            <a:ext cx="24865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Levenim MT" pitchFamily="2" charset="-79"/>
              </a:rPr>
              <a:t>Amat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Levenim MT" pitchFamily="2" charset="-79"/>
              </a:rPr>
              <a:t> 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Levenim MT" pitchFamily="2" charset="-79"/>
              </a:rPr>
              <a:t>et al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Levenim MT" pitchFamily="2" charset="-79"/>
              </a:rPr>
              <a:t>. 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Levenim MT" pitchFamily="2" charset="-79"/>
              </a:rPr>
              <a:t>2015, 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Levenim MT" pitchFamily="2" charset="-79"/>
              </a:rPr>
              <a:t>Nature </a:t>
            </a:r>
            <a:r>
              <a:rPr kumimoji="0" lang="en-US" sz="105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Levenim MT" pitchFamily="2" charset="-79"/>
              </a:rPr>
              <a:t>Protocols</a:t>
            </a:r>
            <a:endParaRPr kumimoji="0" lang="en-US" sz="105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15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71600"/>
          </a:xfrm>
        </p:spPr>
        <p:txBody>
          <a:bodyPr/>
          <a:lstStyle/>
          <a:p>
            <a:r>
              <a:rPr lang="en-US" dirty="0" smtClean="0"/>
              <a:t>Image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MATLAB script</a:t>
            </a:r>
          </a:p>
          <a:p>
            <a:r>
              <a:rPr lang="en-US" dirty="0"/>
              <a:t>Compression of images in 5d blocks</a:t>
            </a:r>
          </a:p>
          <a:p>
            <a:r>
              <a:rPr lang="en-US" dirty="0"/>
              <a:t>Parallelized compression using multiple cores</a:t>
            </a:r>
          </a:p>
          <a:p>
            <a:pPr lvl="1"/>
            <a:r>
              <a:rPr lang="en-US" dirty="0"/>
              <a:t>Fast read and write</a:t>
            </a:r>
          </a:p>
          <a:p>
            <a:r>
              <a:rPr lang="en-US" dirty="0"/>
              <a:t>No loss of quality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0058400" y="182880"/>
            <a:ext cx="1777260" cy="1828800"/>
            <a:chOff x="3997571" y="2025271"/>
            <a:chExt cx="4202002" cy="42952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571" y="2025271"/>
              <a:ext cx="4202002" cy="4295282"/>
            </a:xfrm>
            <a:prstGeom prst="rect">
              <a:avLst/>
            </a:prstGeom>
          </p:spPr>
        </p:pic>
        <p:sp>
          <p:nvSpPr>
            <p:cNvPr id="5" name="Freeform 4"/>
            <p:cNvSpPr/>
            <p:nvPr/>
          </p:nvSpPr>
          <p:spPr>
            <a:xfrm>
              <a:off x="3997571" y="2025271"/>
              <a:ext cx="4202001" cy="4295282"/>
            </a:xfrm>
            <a:custGeom>
              <a:avLst/>
              <a:gdLst>
                <a:gd name="connsiteX0" fmla="*/ 186807 w 4202001"/>
                <a:gd name="connsiteY0" fmla="*/ 969720 h 4295281"/>
                <a:gd name="connsiteX1" fmla="*/ 64222 w 4202001"/>
                <a:gd name="connsiteY1" fmla="*/ 1092305 h 4295281"/>
                <a:gd name="connsiteX2" fmla="*/ 64222 w 4202001"/>
                <a:gd name="connsiteY2" fmla="*/ 1582631 h 4295281"/>
                <a:gd name="connsiteX3" fmla="*/ 186807 w 4202001"/>
                <a:gd name="connsiteY3" fmla="*/ 1705216 h 4295281"/>
                <a:gd name="connsiteX4" fmla="*/ 1253603 w 4202001"/>
                <a:gd name="connsiteY4" fmla="*/ 1705216 h 4295281"/>
                <a:gd name="connsiteX5" fmla="*/ 1376188 w 4202001"/>
                <a:gd name="connsiteY5" fmla="*/ 1582631 h 4295281"/>
                <a:gd name="connsiteX6" fmla="*/ 1376188 w 4202001"/>
                <a:gd name="connsiteY6" fmla="*/ 1092305 h 4295281"/>
                <a:gd name="connsiteX7" fmla="*/ 1253603 w 4202001"/>
                <a:gd name="connsiteY7" fmla="*/ 969720 h 4295281"/>
                <a:gd name="connsiteX8" fmla="*/ 0 w 4202001"/>
                <a:gd name="connsiteY8" fmla="*/ 0 h 4295281"/>
                <a:gd name="connsiteX9" fmla="*/ 4202001 w 4202001"/>
                <a:gd name="connsiteY9" fmla="*/ 0 h 4295281"/>
                <a:gd name="connsiteX10" fmla="*/ 4202001 w 4202001"/>
                <a:gd name="connsiteY10" fmla="*/ 4295281 h 4295281"/>
                <a:gd name="connsiteX11" fmla="*/ 0 w 4202001"/>
                <a:gd name="connsiteY11" fmla="*/ 4295281 h 429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2001" h="4295281">
                  <a:moveTo>
                    <a:pt x="186807" y="969720"/>
                  </a:moveTo>
                  <a:cubicBezTo>
                    <a:pt x="119105" y="969720"/>
                    <a:pt x="64222" y="1024603"/>
                    <a:pt x="64222" y="1092305"/>
                  </a:cubicBezTo>
                  <a:lnTo>
                    <a:pt x="64222" y="1582631"/>
                  </a:lnTo>
                  <a:cubicBezTo>
                    <a:pt x="64222" y="1650333"/>
                    <a:pt x="119105" y="1705216"/>
                    <a:pt x="186807" y="1705216"/>
                  </a:cubicBezTo>
                  <a:lnTo>
                    <a:pt x="1253603" y="1705216"/>
                  </a:lnTo>
                  <a:cubicBezTo>
                    <a:pt x="1321305" y="1705216"/>
                    <a:pt x="1376188" y="1650333"/>
                    <a:pt x="1376188" y="1582631"/>
                  </a:cubicBezTo>
                  <a:lnTo>
                    <a:pt x="1376188" y="1092305"/>
                  </a:lnTo>
                  <a:cubicBezTo>
                    <a:pt x="1376188" y="1024603"/>
                    <a:pt x="1321305" y="969720"/>
                    <a:pt x="1253603" y="969720"/>
                  </a:cubicBezTo>
                  <a:close/>
                  <a:moveTo>
                    <a:pt x="0" y="0"/>
                  </a:moveTo>
                  <a:lnTo>
                    <a:pt x="4202001" y="0"/>
                  </a:lnTo>
                  <a:lnTo>
                    <a:pt x="4202001" y="4295281"/>
                  </a:lnTo>
                  <a:lnTo>
                    <a:pt x="0" y="4295281"/>
                  </a:lnTo>
                  <a:close/>
                </a:path>
              </a:pathLst>
            </a:custGeom>
            <a:solidFill>
              <a:schemeClr val="dk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9"/>
          <a:stretch/>
        </p:blipFill>
        <p:spPr>
          <a:xfrm>
            <a:off x="6306443" y="2117120"/>
            <a:ext cx="3428587" cy="3611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020737" y="2625037"/>
            <a:ext cx="2828158" cy="2828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59" y="2625037"/>
            <a:ext cx="2811678" cy="28116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07658" y="2684060"/>
            <a:ext cx="689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before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022138" y="2684060"/>
            <a:ext cx="1519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dirty="0" smtClean="0"/>
              <a:t>fter (x4.5 comp.)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555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71600"/>
          </a:xfrm>
        </p:spPr>
        <p:txBody>
          <a:bodyPr/>
          <a:lstStyle/>
          <a:p>
            <a:r>
              <a:rPr lang="en-US" dirty="0" smtClean="0"/>
              <a:t>Image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4543770" cy="3124201"/>
          </a:xfrm>
        </p:spPr>
        <p:txBody>
          <a:bodyPr>
            <a:normAutofit/>
          </a:bodyPr>
          <a:lstStyle/>
          <a:p>
            <a:r>
              <a:rPr lang="en-US" dirty="0" smtClean="0"/>
              <a:t>.KLB IMAGES</a:t>
            </a:r>
          </a:p>
          <a:p>
            <a:pPr lvl="1"/>
            <a:r>
              <a:rPr lang="en-US" dirty="0" smtClean="0"/>
              <a:t>Viewable with Fiji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0058400" y="182880"/>
            <a:ext cx="1777260" cy="1828800"/>
            <a:chOff x="3997569" y="2025271"/>
            <a:chExt cx="4202001" cy="42952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569" y="2025272"/>
              <a:ext cx="4202001" cy="4295281"/>
            </a:xfrm>
            <a:prstGeom prst="rect">
              <a:avLst/>
            </a:prstGeom>
          </p:spPr>
        </p:pic>
        <p:sp>
          <p:nvSpPr>
            <p:cNvPr id="5" name="Freeform 4"/>
            <p:cNvSpPr/>
            <p:nvPr/>
          </p:nvSpPr>
          <p:spPr>
            <a:xfrm>
              <a:off x="3997569" y="2025271"/>
              <a:ext cx="4202001" cy="4295281"/>
            </a:xfrm>
            <a:custGeom>
              <a:avLst/>
              <a:gdLst>
                <a:gd name="connsiteX0" fmla="*/ 186807 w 4202001"/>
                <a:gd name="connsiteY0" fmla="*/ 969720 h 4295281"/>
                <a:gd name="connsiteX1" fmla="*/ 64222 w 4202001"/>
                <a:gd name="connsiteY1" fmla="*/ 1092305 h 4295281"/>
                <a:gd name="connsiteX2" fmla="*/ 64222 w 4202001"/>
                <a:gd name="connsiteY2" fmla="*/ 1582631 h 4295281"/>
                <a:gd name="connsiteX3" fmla="*/ 186807 w 4202001"/>
                <a:gd name="connsiteY3" fmla="*/ 1705216 h 4295281"/>
                <a:gd name="connsiteX4" fmla="*/ 1253603 w 4202001"/>
                <a:gd name="connsiteY4" fmla="*/ 1705216 h 4295281"/>
                <a:gd name="connsiteX5" fmla="*/ 1376188 w 4202001"/>
                <a:gd name="connsiteY5" fmla="*/ 1582631 h 4295281"/>
                <a:gd name="connsiteX6" fmla="*/ 1376188 w 4202001"/>
                <a:gd name="connsiteY6" fmla="*/ 1092305 h 4295281"/>
                <a:gd name="connsiteX7" fmla="*/ 1253603 w 4202001"/>
                <a:gd name="connsiteY7" fmla="*/ 969720 h 4295281"/>
                <a:gd name="connsiteX8" fmla="*/ 0 w 4202001"/>
                <a:gd name="connsiteY8" fmla="*/ 0 h 4295281"/>
                <a:gd name="connsiteX9" fmla="*/ 4202001 w 4202001"/>
                <a:gd name="connsiteY9" fmla="*/ 0 h 4295281"/>
                <a:gd name="connsiteX10" fmla="*/ 4202001 w 4202001"/>
                <a:gd name="connsiteY10" fmla="*/ 4295281 h 4295281"/>
                <a:gd name="connsiteX11" fmla="*/ 0 w 4202001"/>
                <a:gd name="connsiteY11" fmla="*/ 4295281 h 429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2001" h="4295281">
                  <a:moveTo>
                    <a:pt x="186807" y="969720"/>
                  </a:moveTo>
                  <a:cubicBezTo>
                    <a:pt x="119105" y="969720"/>
                    <a:pt x="64222" y="1024603"/>
                    <a:pt x="64222" y="1092305"/>
                  </a:cubicBezTo>
                  <a:lnTo>
                    <a:pt x="64222" y="1582631"/>
                  </a:lnTo>
                  <a:cubicBezTo>
                    <a:pt x="64222" y="1650333"/>
                    <a:pt x="119105" y="1705216"/>
                    <a:pt x="186807" y="1705216"/>
                  </a:cubicBezTo>
                  <a:lnTo>
                    <a:pt x="1253603" y="1705216"/>
                  </a:lnTo>
                  <a:cubicBezTo>
                    <a:pt x="1321305" y="1705216"/>
                    <a:pt x="1376188" y="1650333"/>
                    <a:pt x="1376188" y="1582631"/>
                  </a:cubicBezTo>
                  <a:lnTo>
                    <a:pt x="1376188" y="1092305"/>
                  </a:lnTo>
                  <a:cubicBezTo>
                    <a:pt x="1376188" y="1024603"/>
                    <a:pt x="1321305" y="969720"/>
                    <a:pt x="1253603" y="969720"/>
                  </a:cubicBezTo>
                  <a:close/>
                  <a:moveTo>
                    <a:pt x="0" y="0"/>
                  </a:moveTo>
                  <a:lnTo>
                    <a:pt x="4202001" y="0"/>
                  </a:lnTo>
                  <a:lnTo>
                    <a:pt x="4202001" y="4295281"/>
                  </a:lnTo>
                  <a:lnTo>
                    <a:pt x="0" y="4295281"/>
                  </a:lnTo>
                  <a:close/>
                </a:path>
              </a:pathLst>
            </a:custGeom>
            <a:solidFill>
              <a:schemeClr val="dk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80" y="3077807"/>
            <a:ext cx="2841764" cy="2738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13" y="4062309"/>
            <a:ext cx="1823704" cy="7698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14" y="1586928"/>
            <a:ext cx="5647537" cy="49507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44" y="126958"/>
            <a:ext cx="2819835" cy="65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71600"/>
          </a:xfrm>
        </p:spPr>
        <p:txBody>
          <a:bodyPr/>
          <a:lstStyle/>
          <a:p>
            <a:r>
              <a:rPr lang="en-US" dirty="0" smtClean="0"/>
              <a:t>Fusion, drift correction and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93787"/>
            <a:ext cx="5928622" cy="4063999"/>
          </a:xfrm>
        </p:spPr>
        <p:txBody>
          <a:bodyPr>
            <a:normAutofit/>
          </a:bodyPr>
          <a:lstStyle/>
          <a:p>
            <a:r>
              <a:rPr lang="en-US" dirty="0" smtClean="0"/>
              <a:t>MATLAB scripts</a:t>
            </a:r>
          </a:p>
          <a:p>
            <a:r>
              <a:rPr lang="en-US" dirty="0" smtClean="0"/>
              <a:t>Fusion of up to 4 orthogonal views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 need for beads or other blob-like features</a:t>
            </a:r>
          </a:p>
          <a:p>
            <a:endParaRPr lang="en-US" dirty="0" smtClean="0"/>
          </a:p>
          <a:p>
            <a:r>
              <a:rPr lang="en-US" dirty="0" smtClean="0"/>
              <a:t>Image correlation to compute frame-to-frame fluctuations</a:t>
            </a:r>
          </a:p>
          <a:p>
            <a:r>
              <a:rPr lang="en-US" dirty="0" smtClean="0"/>
              <a:t>Estimation of image geometric center to correct long-term drift</a:t>
            </a:r>
          </a:p>
          <a:p>
            <a:endParaRPr lang="en-US" dirty="0" smtClean="0"/>
          </a:p>
          <a:p>
            <a:r>
              <a:rPr lang="en-US" dirty="0" smtClean="0"/>
              <a:t>Intensity normalization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0058400" y="182880"/>
            <a:ext cx="1789084" cy="1828800"/>
            <a:chOff x="3997569" y="2025272"/>
            <a:chExt cx="4202001" cy="42952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569" y="2025272"/>
              <a:ext cx="4202001" cy="4295281"/>
            </a:xfrm>
            <a:prstGeom prst="rect">
              <a:avLst/>
            </a:prstGeom>
          </p:spPr>
        </p:pic>
        <p:sp>
          <p:nvSpPr>
            <p:cNvPr id="5" name="Freeform 4"/>
            <p:cNvSpPr/>
            <p:nvPr/>
          </p:nvSpPr>
          <p:spPr>
            <a:xfrm>
              <a:off x="3997569" y="2025272"/>
              <a:ext cx="4202001" cy="4295281"/>
            </a:xfrm>
            <a:custGeom>
              <a:avLst/>
              <a:gdLst>
                <a:gd name="connsiteX0" fmla="*/ 0 w 4202001"/>
                <a:gd name="connsiteY0" fmla="*/ 0 h 4295281"/>
                <a:gd name="connsiteX1" fmla="*/ 4202001 w 4202001"/>
                <a:gd name="connsiteY1" fmla="*/ 0 h 4295281"/>
                <a:gd name="connsiteX2" fmla="*/ 4202001 w 4202001"/>
                <a:gd name="connsiteY2" fmla="*/ 1071711 h 4295281"/>
                <a:gd name="connsiteX3" fmla="*/ 4196526 w 4202001"/>
                <a:gd name="connsiteY3" fmla="*/ 1044591 h 4295281"/>
                <a:gd name="connsiteX4" fmla="*/ 4083574 w 4202001"/>
                <a:gd name="connsiteY4" fmla="*/ 969721 h 4295281"/>
                <a:gd name="connsiteX5" fmla="*/ 1253608 w 4202001"/>
                <a:gd name="connsiteY5" fmla="*/ 969721 h 4295281"/>
                <a:gd name="connsiteX6" fmla="*/ 1253603 w 4202001"/>
                <a:gd name="connsiteY6" fmla="*/ 969720 h 4295281"/>
                <a:gd name="connsiteX7" fmla="*/ 186807 w 4202001"/>
                <a:gd name="connsiteY7" fmla="*/ 969720 h 4295281"/>
                <a:gd name="connsiteX8" fmla="*/ 64222 w 4202001"/>
                <a:gd name="connsiteY8" fmla="*/ 1092305 h 4295281"/>
                <a:gd name="connsiteX9" fmla="*/ 64222 w 4202001"/>
                <a:gd name="connsiteY9" fmla="*/ 1582631 h 4295281"/>
                <a:gd name="connsiteX10" fmla="*/ 186807 w 4202001"/>
                <a:gd name="connsiteY10" fmla="*/ 1705216 h 4295281"/>
                <a:gd name="connsiteX11" fmla="*/ 1145119 w 4202001"/>
                <a:gd name="connsiteY11" fmla="*/ 1705216 h 4295281"/>
                <a:gd name="connsiteX12" fmla="*/ 1145124 w 4202001"/>
                <a:gd name="connsiteY12" fmla="*/ 1705217 h 4295281"/>
                <a:gd name="connsiteX13" fmla="*/ 4083574 w 4202001"/>
                <a:gd name="connsiteY13" fmla="*/ 1705217 h 4295281"/>
                <a:gd name="connsiteX14" fmla="*/ 4196526 w 4202001"/>
                <a:gd name="connsiteY14" fmla="*/ 1630348 h 4295281"/>
                <a:gd name="connsiteX15" fmla="*/ 4202001 w 4202001"/>
                <a:gd name="connsiteY15" fmla="*/ 1603227 h 4295281"/>
                <a:gd name="connsiteX16" fmla="*/ 4202001 w 4202001"/>
                <a:gd name="connsiteY16" fmla="*/ 4295281 h 4295281"/>
                <a:gd name="connsiteX17" fmla="*/ 0 w 4202001"/>
                <a:gd name="connsiteY17" fmla="*/ 4295281 h 429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001" h="4295281">
                  <a:moveTo>
                    <a:pt x="0" y="0"/>
                  </a:moveTo>
                  <a:lnTo>
                    <a:pt x="4202001" y="0"/>
                  </a:lnTo>
                  <a:lnTo>
                    <a:pt x="4202001" y="1071711"/>
                  </a:lnTo>
                  <a:lnTo>
                    <a:pt x="4196526" y="1044591"/>
                  </a:lnTo>
                  <a:cubicBezTo>
                    <a:pt x="4177917" y="1000593"/>
                    <a:pt x="4134351" y="969721"/>
                    <a:pt x="4083574" y="969721"/>
                  </a:cubicBezTo>
                  <a:lnTo>
                    <a:pt x="1253608" y="969721"/>
                  </a:lnTo>
                  <a:lnTo>
                    <a:pt x="1253603" y="969720"/>
                  </a:lnTo>
                  <a:lnTo>
                    <a:pt x="186807" y="969720"/>
                  </a:lnTo>
                  <a:cubicBezTo>
                    <a:pt x="119105" y="969720"/>
                    <a:pt x="64222" y="1024603"/>
                    <a:pt x="64222" y="1092305"/>
                  </a:cubicBezTo>
                  <a:lnTo>
                    <a:pt x="64222" y="1582631"/>
                  </a:lnTo>
                  <a:cubicBezTo>
                    <a:pt x="64222" y="1650333"/>
                    <a:pt x="119105" y="1705216"/>
                    <a:pt x="186807" y="1705216"/>
                  </a:cubicBezTo>
                  <a:lnTo>
                    <a:pt x="1145119" y="1705216"/>
                  </a:lnTo>
                  <a:lnTo>
                    <a:pt x="1145124" y="1705217"/>
                  </a:lnTo>
                  <a:lnTo>
                    <a:pt x="4083574" y="1705217"/>
                  </a:lnTo>
                  <a:cubicBezTo>
                    <a:pt x="4134351" y="1705217"/>
                    <a:pt x="4177917" y="1674346"/>
                    <a:pt x="4196526" y="1630348"/>
                  </a:cubicBezTo>
                  <a:lnTo>
                    <a:pt x="4202001" y="1603227"/>
                  </a:lnTo>
                  <a:lnTo>
                    <a:pt x="4202001" y="4295281"/>
                  </a:lnTo>
                  <a:lnTo>
                    <a:pt x="0" y="4295281"/>
                  </a:lnTo>
                  <a:close/>
                </a:path>
              </a:pathLst>
            </a:custGeom>
            <a:solidFill>
              <a:schemeClr val="dk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17" b="65"/>
          <a:stretch/>
        </p:blipFill>
        <p:spPr>
          <a:xfrm>
            <a:off x="7336803" y="2613991"/>
            <a:ext cx="4287938" cy="32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1371600"/>
          </a:xfrm>
        </p:spPr>
        <p:txBody>
          <a:bodyPr/>
          <a:lstStyle/>
          <a:p>
            <a:r>
              <a:rPr lang="en-US" dirty="0" smtClean="0"/>
              <a:t>TGMM - segmentation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21987"/>
            <a:ext cx="5951050" cy="3124201"/>
          </a:xfrm>
        </p:spPr>
        <p:txBody>
          <a:bodyPr/>
          <a:lstStyle/>
          <a:p>
            <a:r>
              <a:rPr lang="en-US" dirty="0" smtClean="0"/>
              <a:t>Segmentation using watershed persistence-based agglomeration to create </a:t>
            </a:r>
            <a:r>
              <a:rPr lang="en-US" dirty="0" err="1" smtClean="0"/>
              <a:t>supervoxels</a:t>
            </a:r>
            <a:endParaRPr lang="en-US" dirty="0" smtClean="0"/>
          </a:p>
          <a:p>
            <a:r>
              <a:rPr lang="en-US" dirty="0" smtClean="0"/>
              <a:t>Merging of regions obtained from watershed method</a:t>
            </a:r>
          </a:p>
          <a:p>
            <a:r>
              <a:rPr lang="en-US" dirty="0" smtClean="0"/>
              <a:t>Critical value: </a:t>
            </a:r>
            <a:r>
              <a:rPr lang="en-US" dirty="0"/>
              <a:t>𝜏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91"/>
          <a:stretch/>
        </p:blipFill>
        <p:spPr>
          <a:xfrm>
            <a:off x="2265773" y="4555687"/>
            <a:ext cx="3702330" cy="1202889"/>
          </a:xfrm>
          <a:prstGeom prst="rect">
            <a:avLst/>
          </a:prstGeom>
        </p:spPr>
      </p:pic>
      <p:sp>
        <p:nvSpPr>
          <p:cNvPr id="5" name="TextBox 13"/>
          <p:cNvSpPr txBox="1"/>
          <p:nvPr/>
        </p:nvSpPr>
        <p:spPr>
          <a:xfrm>
            <a:off x="1141413" y="6164469"/>
            <a:ext cx="2375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Levenim MT" pitchFamily="2" charset="-79"/>
              </a:rPr>
              <a:t>Amat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Levenim MT" pitchFamily="2" charset="-79"/>
              </a:rPr>
              <a:t> 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Levenim MT" pitchFamily="2" charset="-79"/>
              </a:rPr>
              <a:t>et al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Levenim MT" pitchFamily="2" charset="-79"/>
              </a:rPr>
              <a:t>. 2014, </a:t>
            </a: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Levenim MT" pitchFamily="2" charset="-79"/>
              </a:rPr>
              <a:t>Nature Methods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603" y="3437205"/>
            <a:ext cx="2568050" cy="3015966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0058400" y="182880"/>
            <a:ext cx="1790855" cy="1828800"/>
            <a:chOff x="3993411" y="2025272"/>
            <a:chExt cx="4206159" cy="42952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569" y="2025272"/>
              <a:ext cx="4202001" cy="4295281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3993411" y="2025272"/>
              <a:ext cx="4202001" cy="4295281"/>
            </a:xfrm>
            <a:custGeom>
              <a:avLst/>
              <a:gdLst>
                <a:gd name="connsiteX0" fmla="*/ 195125 w 4202001"/>
                <a:gd name="connsiteY0" fmla="*/ 2641280 h 4295281"/>
                <a:gd name="connsiteX1" fmla="*/ 72540 w 4202001"/>
                <a:gd name="connsiteY1" fmla="*/ 2763865 h 4295281"/>
                <a:gd name="connsiteX2" fmla="*/ 72540 w 4202001"/>
                <a:gd name="connsiteY2" fmla="*/ 3254191 h 4295281"/>
                <a:gd name="connsiteX3" fmla="*/ 195125 w 4202001"/>
                <a:gd name="connsiteY3" fmla="*/ 3376776 h 4295281"/>
                <a:gd name="connsiteX4" fmla="*/ 1261921 w 4202001"/>
                <a:gd name="connsiteY4" fmla="*/ 3376776 h 4295281"/>
                <a:gd name="connsiteX5" fmla="*/ 1384506 w 4202001"/>
                <a:gd name="connsiteY5" fmla="*/ 3254191 h 4295281"/>
                <a:gd name="connsiteX6" fmla="*/ 1384506 w 4202001"/>
                <a:gd name="connsiteY6" fmla="*/ 2763865 h 4295281"/>
                <a:gd name="connsiteX7" fmla="*/ 1261921 w 4202001"/>
                <a:gd name="connsiteY7" fmla="*/ 2641280 h 4295281"/>
                <a:gd name="connsiteX8" fmla="*/ 0 w 4202001"/>
                <a:gd name="connsiteY8" fmla="*/ 0 h 4295281"/>
                <a:gd name="connsiteX9" fmla="*/ 4202001 w 4202001"/>
                <a:gd name="connsiteY9" fmla="*/ 0 h 4295281"/>
                <a:gd name="connsiteX10" fmla="*/ 4202001 w 4202001"/>
                <a:gd name="connsiteY10" fmla="*/ 1071711 h 4295281"/>
                <a:gd name="connsiteX11" fmla="*/ 4196526 w 4202001"/>
                <a:gd name="connsiteY11" fmla="*/ 1044591 h 4295281"/>
                <a:gd name="connsiteX12" fmla="*/ 4083574 w 4202001"/>
                <a:gd name="connsiteY12" fmla="*/ 969721 h 4295281"/>
                <a:gd name="connsiteX13" fmla="*/ 1253608 w 4202001"/>
                <a:gd name="connsiteY13" fmla="*/ 969721 h 4295281"/>
                <a:gd name="connsiteX14" fmla="*/ 1253603 w 4202001"/>
                <a:gd name="connsiteY14" fmla="*/ 969720 h 4295281"/>
                <a:gd name="connsiteX15" fmla="*/ 186807 w 4202001"/>
                <a:gd name="connsiteY15" fmla="*/ 969720 h 4295281"/>
                <a:gd name="connsiteX16" fmla="*/ 64222 w 4202001"/>
                <a:gd name="connsiteY16" fmla="*/ 1092305 h 4295281"/>
                <a:gd name="connsiteX17" fmla="*/ 64222 w 4202001"/>
                <a:gd name="connsiteY17" fmla="*/ 1582631 h 4295281"/>
                <a:gd name="connsiteX18" fmla="*/ 186807 w 4202001"/>
                <a:gd name="connsiteY18" fmla="*/ 1705216 h 4295281"/>
                <a:gd name="connsiteX19" fmla="*/ 1145119 w 4202001"/>
                <a:gd name="connsiteY19" fmla="*/ 1705216 h 4295281"/>
                <a:gd name="connsiteX20" fmla="*/ 1145124 w 4202001"/>
                <a:gd name="connsiteY20" fmla="*/ 1705217 h 4295281"/>
                <a:gd name="connsiteX21" fmla="*/ 4083574 w 4202001"/>
                <a:gd name="connsiteY21" fmla="*/ 1705217 h 4295281"/>
                <a:gd name="connsiteX22" fmla="*/ 4196526 w 4202001"/>
                <a:gd name="connsiteY22" fmla="*/ 1630348 h 4295281"/>
                <a:gd name="connsiteX23" fmla="*/ 4202001 w 4202001"/>
                <a:gd name="connsiteY23" fmla="*/ 1603227 h 4295281"/>
                <a:gd name="connsiteX24" fmla="*/ 4202001 w 4202001"/>
                <a:gd name="connsiteY24" fmla="*/ 4295281 h 4295281"/>
                <a:gd name="connsiteX25" fmla="*/ 0 w 4202001"/>
                <a:gd name="connsiteY25" fmla="*/ 4295281 h 429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02001" h="4295281">
                  <a:moveTo>
                    <a:pt x="195125" y="2641280"/>
                  </a:moveTo>
                  <a:cubicBezTo>
                    <a:pt x="127423" y="2641280"/>
                    <a:pt x="72540" y="2696163"/>
                    <a:pt x="72540" y="2763865"/>
                  </a:cubicBezTo>
                  <a:lnTo>
                    <a:pt x="72540" y="3254191"/>
                  </a:lnTo>
                  <a:cubicBezTo>
                    <a:pt x="72540" y="3321893"/>
                    <a:pt x="127423" y="3376776"/>
                    <a:pt x="195125" y="3376776"/>
                  </a:cubicBezTo>
                  <a:lnTo>
                    <a:pt x="1261921" y="3376776"/>
                  </a:lnTo>
                  <a:cubicBezTo>
                    <a:pt x="1329623" y="3376776"/>
                    <a:pt x="1384506" y="3321893"/>
                    <a:pt x="1384506" y="3254191"/>
                  </a:cubicBezTo>
                  <a:lnTo>
                    <a:pt x="1384506" y="2763865"/>
                  </a:lnTo>
                  <a:cubicBezTo>
                    <a:pt x="1384506" y="2696163"/>
                    <a:pt x="1329623" y="2641280"/>
                    <a:pt x="1261921" y="2641280"/>
                  </a:cubicBezTo>
                  <a:close/>
                  <a:moveTo>
                    <a:pt x="0" y="0"/>
                  </a:moveTo>
                  <a:lnTo>
                    <a:pt x="4202001" y="0"/>
                  </a:lnTo>
                  <a:lnTo>
                    <a:pt x="4202001" y="1071711"/>
                  </a:lnTo>
                  <a:lnTo>
                    <a:pt x="4196526" y="1044591"/>
                  </a:lnTo>
                  <a:cubicBezTo>
                    <a:pt x="4177917" y="1000593"/>
                    <a:pt x="4134351" y="969721"/>
                    <a:pt x="4083574" y="969721"/>
                  </a:cubicBezTo>
                  <a:lnTo>
                    <a:pt x="1253608" y="969721"/>
                  </a:lnTo>
                  <a:lnTo>
                    <a:pt x="1253603" y="969720"/>
                  </a:lnTo>
                  <a:lnTo>
                    <a:pt x="186807" y="969720"/>
                  </a:lnTo>
                  <a:cubicBezTo>
                    <a:pt x="119105" y="969720"/>
                    <a:pt x="64222" y="1024603"/>
                    <a:pt x="64222" y="1092305"/>
                  </a:cubicBezTo>
                  <a:lnTo>
                    <a:pt x="64222" y="1582631"/>
                  </a:lnTo>
                  <a:cubicBezTo>
                    <a:pt x="64222" y="1650333"/>
                    <a:pt x="119105" y="1705216"/>
                    <a:pt x="186807" y="1705216"/>
                  </a:cubicBezTo>
                  <a:lnTo>
                    <a:pt x="1145119" y="1705216"/>
                  </a:lnTo>
                  <a:lnTo>
                    <a:pt x="1145124" y="1705217"/>
                  </a:lnTo>
                  <a:lnTo>
                    <a:pt x="4083574" y="1705217"/>
                  </a:lnTo>
                  <a:cubicBezTo>
                    <a:pt x="4134351" y="1705217"/>
                    <a:pt x="4177917" y="1674346"/>
                    <a:pt x="4196526" y="1630348"/>
                  </a:cubicBezTo>
                  <a:lnTo>
                    <a:pt x="4202001" y="1603227"/>
                  </a:lnTo>
                  <a:lnTo>
                    <a:pt x="4202001" y="4295281"/>
                  </a:lnTo>
                  <a:lnTo>
                    <a:pt x="0" y="4295281"/>
                  </a:lnTo>
                  <a:close/>
                </a:path>
              </a:pathLst>
            </a:custGeom>
            <a:solidFill>
              <a:schemeClr val="dk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5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1371600"/>
          </a:xfrm>
        </p:spPr>
        <p:txBody>
          <a:bodyPr/>
          <a:lstStyle/>
          <a:p>
            <a:r>
              <a:rPr lang="en-US" dirty="0"/>
              <a:t>TGMM - </a:t>
            </a:r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5544310" cy="3124201"/>
          </a:xfrm>
        </p:spPr>
        <p:txBody>
          <a:bodyPr/>
          <a:lstStyle/>
          <a:p>
            <a:r>
              <a:rPr lang="en-US" dirty="0" smtClean="0"/>
              <a:t>Precompiled binaries for windows (processstack.exe)</a:t>
            </a:r>
          </a:p>
          <a:p>
            <a:r>
              <a:rPr lang="en-US" dirty="0"/>
              <a:t>Use of CUDA-enabled </a:t>
            </a:r>
            <a:r>
              <a:rPr lang="en-US" dirty="0" smtClean="0"/>
              <a:t>GPU</a:t>
            </a:r>
            <a:endParaRPr lang="en-US" dirty="0"/>
          </a:p>
          <a:p>
            <a:r>
              <a:rPr lang="en-US" dirty="0"/>
              <a:t>Single t-point or </a:t>
            </a:r>
            <a:r>
              <a:rPr lang="en-US" dirty="0" smtClean="0"/>
              <a:t>time-series</a:t>
            </a:r>
          </a:p>
          <a:p>
            <a:pPr lvl="1"/>
            <a:r>
              <a:rPr lang="en-US" dirty="0" smtClean="0"/>
              <a:t>Visualization of segmentation results</a:t>
            </a:r>
            <a:endParaRPr lang="en-US" dirty="0"/>
          </a:p>
          <a:p>
            <a:r>
              <a:rPr lang="en-US" dirty="0" smtClean="0"/>
              <a:t>A configuration file to define various parameters</a:t>
            </a:r>
          </a:p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058400" y="182880"/>
            <a:ext cx="1790855" cy="1828800"/>
            <a:chOff x="3993411" y="2025272"/>
            <a:chExt cx="4206159" cy="42952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569" y="2025272"/>
              <a:ext cx="4202001" cy="4295281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3993411" y="2025272"/>
              <a:ext cx="4202001" cy="4295281"/>
            </a:xfrm>
            <a:custGeom>
              <a:avLst/>
              <a:gdLst>
                <a:gd name="connsiteX0" fmla="*/ 195125 w 4202001"/>
                <a:gd name="connsiteY0" fmla="*/ 2641280 h 4295281"/>
                <a:gd name="connsiteX1" fmla="*/ 72540 w 4202001"/>
                <a:gd name="connsiteY1" fmla="*/ 2763865 h 4295281"/>
                <a:gd name="connsiteX2" fmla="*/ 72540 w 4202001"/>
                <a:gd name="connsiteY2" fmla="*/ 3254191 h 4295281"/>
                <a:gd name="connsiteX3" fmla="*/ 195125 w 4202001"/>
                <a:gd name="connsiteY3" fmla="*/ 3376776 h 4295281"/>
                <a:gd name="connsiteX4" fmla="*/ 1261921 w 4202001"/>
                <a:gd name="connsiteY4" fmla="*/ 3376776 h 4295281"/>
                <a:gd name="connsiteX5" fmla="*/ 1384506 w 4202001"/>
                <a:gd name="connsiteY5" fmla="*/ 3254191 h 4295281"/>
                <a:gd name="connsiteX6" fmla="*/ 1384506 w 4202001"/>
                <a:gd name="connsiteY6" fmla="*/ 2763865 h 4295281"/>
                <a:gd name="connsiteX7" fmla="*/ 1261921 w 4202001"/>
                <a:gd name="connsiteY7" fmla="*/ 2641280 h 4295281"/>
                <a:gd name="connsiteX8" fmla="*/ 0 w 4202001"/>
                <a:gd name="connsiteY8" fmla="*/ 0 h 4295281"/>
                <a:gd name="connsiteX9" fmla="*/ 4202001 w 4202001"/>
                <a:gd name="connsiteY9" fmla="*/ 0 h 4295281"/>
                <a:gd name="connsiteX10" fmla="*/ 4202001 w 4202001"/>
                <a:gd name="connsiteY10" fmla="*/ 1071711 h 4295281"/>
                <a:gd name="connsiteX11" fmla="*/ 4196526 w 4202001"/>
                <a:gd name="connsiteY11" fmla="*/ 1044591 h 4295281"/>
                <a:gd name="connsiteX12" fmla="*/ 4083574 w 4202001"/>
                <a:gd name="connsiteY12" fmla="*/ 969721 h 4295281"/>
                <a:gd name="connsiteX13" fmla="*/ 1253608 w 4202001"/>
                <a:gd name="connsiteY13" fmla="*/ 969721 h 4295281"/>
                <a:gd name="connsiteX14" fmla="*/ 1253603 w 4202001"/>
                <a:gd name="connsiteY14" fmla="*/ 969720 h 4295281"/>
                <a:gd name="connsiteX15" fmla="*/ 186807 w 4202001"/>
                <a:gd name="connsiteY15" fmla="*/ 969720 h 4295281"/>
                <a:gd name="connsiteX16" fmla="*/ 64222 w 4202001"/>
                <a:gd name="connsiteY16" fmla="*/ 1092305 h 4295281"/>
                <a:gd name="connsiteX17" fmla="*/ 64222 w 4202001"/>
                <a:gd name="connsiteY17" fmla="*/ 1582631 h 4295281"/>
                <a:gd name="connsiteX18" fmla="*/ 186807 w 4202001"/>
                <a:gd name="connsiteY18" fmla="*/ 1705216 h 4295281"/>
                <a:gd name="connsiteX19" fmla="*/ 1145119 w 4202001"/>
                <a:gd name="connsiteY19" fmla="*/ 1705216 h 4295281"/>
                <a:gd name="connsiteX20" fmla="*/ 1145124 w 4202001"/>
                <a:gd name="connsiteY20" fmla="*/ 1705217 h 4295281"/>
                <a:gd name="connsiteX21" fmla="*/ 4083574 w 4202001"/>
                <a:gd name="connsiteY21" fmla="*/ 1705217 h 4295281"/>
                <a:gd name="connsiteX22" fmla="*/ 4196526 w 4202001"/>
                <a:gd name="connsiteY22" fmla="*/ 1630348 h 4295281"/>
                <a:gd name="connsiteX23" fmla="*/ 4202001 w 4202001"/>
                <a:gd name="connsiteY23" fmla="*/ 1603227 h 4295281"/>
                <a:gd name="connsiteX24" fmla="*/ 4202001 w 4202001"/>
                <a:gd name="connsiteY24" fmla="*/ 4295281 h 4295281"/>
                <a:gd name="connsiteX25" fmla="*/ 0 w 4202001"/>
                <a:gd name="connsiteY25" fmla="*/ 4295281 h 429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02001" h="4295281">
                  <a:moveTo>
                    <a:pt x="195125" y="2641280"/>
                  </a:moveTo>
                  <a:cubicBezTo>
                    <a:pt x="127423" y="2641280"/>
                    <a:pt x="72540" y="2696163"/>
                    <a:pt x="72540" y="2763865"/>
                  </a:cubicBezTo>
                  <a:lnTo>
                    <a:pt x="72540" y="3254191"/>
                  </a:lnTo>
                  <a:cubicBezTo>
                    <a:pt x="72540" y="3321893"/>
                    <a:pt x="127423" y="3376776"/>
                    <a:pt x="195125" y="3376776"/>
                  </a:cubicBezTo>
                  <a:lnTo>
                    <a:pt x="1261921" y="3376776"/>
                  </a:lnTo>
                  <a:cubicBezTo>
                    <a:pt x="1329623" y="3376776"/>
                    <a:pt x="1384506" y="3321893"/>
                    <a:pt x="1384506" y="3254191"/>
                  </a:cubicBezTo>
                  <a:lnTo>
                    <a:pt x="1384506" y="2763865"/>
                  </a:lnTo>
                  <a:cubicBezTo>
                    <a:pt x="1384506" y="2696163"/>
                    <a:pt x="1329623" y="2641280"/>
                    <a:pt x="1261921" y="2641280"/>
                  </a:cubicBezTo>
                  <a:close/>
                  <a:moveTo>
                    <a:pt x="0" y="0"/>
                  </a:moveTo>
                  <a:lnTo>
                    <a:pt x="4202001" y="0"/>
                  </a:lnTo>
                  <a:lnTo>
                    <a:pt x="4202001" y="1071711"/>
                  </a:lnTo>
                  <a:lnTo>
                    <a:pt x="4196526" y="1044591"/>
                  </a:lnTo>
                  <a:cubicBezTo>
                    <a:pt x="4177917" y="1000593"/>
                    <a:pt x="4134351" y="969721"/>
                    <a:pt x="4083574" y="969721"/>
                  </a:cubicBezTo>
                  <a:lnTo>
                    <a:pt x="1253608" y="969721"/>
                  </a:lnTo>
                  <a:lnTo>
                    <a:pt x="1253603" y="969720"/>
                  </a:lnTo>
                  <a:lnTo>
                    <a:pt x="186807" y="969720"/>
                  </a:lnTo>
                  <a:cubicBezTo>
                    <a:pt x="119105" y="969720"/>
                    <a:pt x="64222" y="1024603"/>
                    <a:pt x="64222" y="1092305"/>
                  </a:cubicBezTo>
                  <a:lnTo>
                    <a:pt x="64222" y="1582631"/>
                  </a:lnTo>
                  <a:cubicBezTo>
                    <a:pt x="64222" y="1650333"/>
                    <a:pt x="119105" y="1705216"/>
                    <a:pt x="186807" y="1705216"/>
                  </a:cubicBezTo>
                  <a:lnTo>
                    <a:pt x="1145119" y="1705216"/>
                  </a:lnTo>
                  <a:lnTo>
                    <a:pt x="1145124" y="1705217"/>
                  </a:lnTo>
                  <a:lnTo>
                    <a:pt x="4083574" y="1705217"/>
                  </a:lnTo>
                  <a:cubicBezTo>
                    <a:pt x="4134351" y="1705217"/>
                    <a:pt x="4177917" y="1674346"/>
                    <a:pt x="4196526" y="1630348"/>
                  </a:cubicBezTo>
                  <a:lnTo>
                    <a:pt x="4202001" y="1603227"/>
                  </a:lnTo>
                  <a:lnTo>
                    <a:pt x="4202001" y="4295281"/>
                  </a:lnTo>
                  <a:lnTo>
                    <a:pt x="0" y="4295281"/>
                  </a:lnTo>
                  <a:close/>
                </a:path>
              </a:pathLst>
            </a:custGeom>
            <a:solidFill>
              <a:schemeClr val="dk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2" y="2225038"/>
            <a:ext cx="5463616" cy="41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1371600"/>
          </a:xfrm>
        </p:spPr>
        <p:txBody>
          <a:bodyPr/>
          <a:lstStyle/>
          <a:p>
            <a:r>
              <a:rPr lang="en-US" dirty="0"/>
              <a:t>TGMM - </a:t>
            </a:r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0" t="20223" b="2"/>
          <a:stretch/>
        </p:blipFill>
        <p:spPr>
          <a:xfrm>
            <a:off x="2468529" y="2220480"/>
            <a:ext cx="3240156" cy="18684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8" t="20140"/>
          <a:stretch/>
        </p:blipFill>
        <p:spPr>
          <a:xfrm>
            <a:off x="2468529" y="4255115"/>
            <a:ext cx="3238714" cy="18684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6" t="20104"/>
          <a:stretch/>
        </p:blipFill>
        <p:spPr>
          <a:xfrm>
            <a:off x="6956487" y="4255116"/>
            <a:ext cx="3235009" cy="18684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67086" y="499318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𝜏 =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4412" y="297005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𝜏 = 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66171" y="499318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𝜏 = 20</a:t>
            </a:r>
            <a:endParaRPr lang="en-US" dirty="0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0058400" y="182880"/>
            <a:ext cx="1790855" cy="1828800"/>
            <a:chOff x="3993411" y="2025272"/>
            <a:chExt cx="4206159" cy="429528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569" y="2025272"/>
              <a:ext cx="4202001" cy="4295281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>
              <a:off x="3993411" y="2025272"/>
              <a:ext cx="4202001" cy="4295281"/>
            </a:xfrm>
            <a:custGeom>
              <a:avLst/>
              <a:gdLst>
                <a:gd name="connsiteX0" fmla="*/ 195125 w 4202001"/>
                <a:gd name="connsiteY0" fmla="*/ 2641280 h 4295281"/>
                <a:gd name="connsiteX1" fmla="*/ 72540 w 4202001"/>
                <a:gd name="connsiteY1" fmla="*/ 2763865 h 4295281"/>
                <a:gd name="connsiteX2" fmla="*/ 72540 w 4202001"/>
                <a:gd name="connsiteY2" fmla="*/ 3254191 h 4295281"/>
                <a:gd name="connsiteX3" fmla="*/ 195125 w 4202001"/>
                <a:gd name="connsiteY3" fmla="*/ 3376776 h 4295281"/>
                <a:gd name="connsiteX4" fmla="*/ 1261921 w 4202001"/>
                <a:gd name="connsiteY4" fmla="*/ 3376776 h 4295281"/>
                <a:gd name="connsiteX5" fmla="*/ 1384506 w 4202001"/>
                <a:gd name="connsiteY5" fmla="*/ 3254191 h 4295281"/>
                <a:gd name="connsiteX6" fmla="*/ 1384506 w 4202001"/>
                <a:gd name="connsiteY6" fmla="*/ 2763865 h 4295281"/>
                <a:gd name="connsiteX7" fmla="*/ 1261921 w 4202001"/>
                <a:gd name="connsiteY7" fmla="*/ 2641280 h 4295281"/>
                <a:gd name="connsiteX8" fmla="*/ 0 w 4202001"/>
                <a:gd name="connsiteY8" fmla="*/ 0 h 4295281"/>
                <a:gd name="connsiteX9" fmla="*/ 4202001 w 4202001"/>
                <a:gd name="connsiteY9" fmla="*/ 0 h 4295281"/>
                <a:gd name="connsiteX10" fmla="*/ 4202001 w 4202001"/>
                <a:gd name="connsiteY10" fmla="*/ 1071711 h 4295281"/>
                <a:gd name="connsiteX11" fmla="*/ 4196526 w 4202001"/>
                <a:gd name="connsiteY11" fmla="*/ 1044591 h 4295281"/>
                <a:gd name="connsiteX12" fmla="*/ 4083574 w 4202001"/>
                <a:gd name="connsiteY12" fmla="*/ 969721 h 4295281"/>
                <a:gd name="connsiteX13" fmla="*/ 1253608 w 4202001"/>
                <a:gd name="connsiteY13" fmla="*/ 969721 h 4295281"/>
                <a:gd name="connsiteX14" fmla="*/ 1253603 w 4202001"/>
                <a:gd name="connsiteY14" fmla="*/ 969720 h 4295281"/>
                <a:gd name="connsiteX15" fmla="*/ 186807 w 4202001"/>
                <a:gd name="connsiteY15" fmla="*/ 969720 h 4295281"/>
                <a:gd name="connsiteX16" fmla="*/ 64222 w 4202001"/>
                <a:gd name="connsiteY16" fmla="*/ 1092305 h 4295281"/>
                <a:gd name="connsiteX17" fmla="*/ 64222 w 4202001"/>
                <a:gd name="connsiteY17" fmla="*/ 1582631 h 4295281"/>
                <a:gd name="connsiteX18" fmla="*/ 186807 w 4202001"/>
                <a:gd name="connsiteY18" fmla="*/ 1705216 h 4295281"/>
                <a:gd name="connsiteX19" fmla="*/ 1145119 w 4202001"/>
                <a:gd name="connsiteY19" fmla="*/ 1705216 h 4295281"/>
                <a:gd name="connsiteX20" fmla="*/ 1145124 w 4202001"/>
                <a:gd name="connsiteY20" fmla="*/ 1705217 h 4295281"/>
                <a:gd name="connsiteX21" fmla="*/ 4083574 w 4202001"/>
                <a:gd name="connsiteY21" fmla="*/ 1705217 h 4295281"/>
                <a:gd name="connsiteX22" fmla="*/ 4196526 w 4202001"/>
                <a:gd name="connsiteY22" fmla="*/ 1630348 h 4295281"/>
                <a:gd name="connsiteX23" fmla="*/ 4202001 w 4202001"/>
                <a:gd name="connsiteY23" fmla="*/ 1603227 h 4295281"/>
                <a:gd name="connsiteX24" fmla="*/ 4202001 w 4202001"/>
                <a:gd name="connsiteY24" fmla="*/ 4295281 h 4295281"/>
                <a:gd name="connsiteX25" fmla="*/ 0 w 4202001"/>
                <a:gd name="connsiteY25" fmla="*/ 4295281 h 429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02001" h="4295281">
                  <a:moveTo>
                    <a:pt x="195125" y="2641280"/>
                  </a:moveTo>
                  <a:cubicBezTo>
                    <a:pt x="127423" y="2641280"/>
                    <a:pt x="72540" y="2696163"/>
                    <a:pt x="72540" y="2763865"/>
                  </a:cubicBezTo>
                  <a:lnTo>
                    <a:pt x="72540" y="3254191"/>
                  </a:lnTo>
                  <a:cubicBezTo>
                    <a:pt x="72540" y="3321893"/>
                    <a:pt x="127423" y="3376776"/>
                    <a:pt x="195125" y="3376776"/>
                  </a:cubicBezTo>
                  <a:lnTo>
                    <a:pt x="1261921" y="3376776"/>
                  </a:lnTo>
                  <a:cubicBezTo>
                    <a:pt x="1329623" y="3376776"/>
                    <a:pt x="1384506" y="3321893"/>
                    <a:pt x="1384506" y="3254191"/>
                  </a:cubicBezTo>
                  <a:lnTo>
                    <a:pt x="1384506" y="2763865"/>
                  </a:lnTo>
                  <a:cubicBezTo>
                    <a:pt x="1384506" y="2696163"/>
                    <a:pt x="1329623" y="2641280"/>
                    <a:pt x="1261921" y="2641280"/>
                  </a:cubicBezTo>
                  <a:close/>
                  <a:moveTo>
                    <a:pt x="0" y="0"/>
                  </a:moveTo>
                  <a:lnTo>
                    <a:pt x="4202001" y="0"/>
                  </a:lnTo>
                  <a:lnTo>
                    <a:pt x="4202001" y="1071711"/>
                  </a:lnTo>
                  <a:lnTo>
                    <a:pt x="4196526" y="1044591"/>
                  </a:lnTo>
                  <a:cubicBezTo>
                    <a:pt x="4177917" y="1000593"/>
                    <a:pt x="4134351" y="969721"/>
                    <a:pt x="4083574" y="969721"/>
                  </a:cubicBezTo>
                  <a:lnTo>
                    <a:pt x="1253608" y="969721"/>
                  </a:lnTo>
                  <a:lnTo>
                    <a:pt x="1253603" y="969720"/>
                  </a:lnTo>
                  <a:lnTo>
                    <a:pt x="186807" y="969720"/>
                  </a:lnTo>
                  <a:cubicBezTo>
                    <a:pt x="119105" y="969720"/>
                    <a:pt x="64222" y="1024603"/>
                    <a:pt x="64222" y="1092305"/>
                  </a:cubicBezTo>
                  <a:lnTo>
                    <a:pt x="64222" y="1582631"/>
                  </a:lnTo>
                  <a:cubicBezTo>
                    <a:pt x="64222" y="1650333"/>
                    <a:pt x="119105" y="1705216"/>
                    <a:pt x="186807" y="1705216"/>
                  </a:cubicBezTo>
                  <a:lnTo>
                    <a:pt x="1145119" y="1705216"/>
                  </a:lnTo>
                  <a:lnTo>
                    <a:pt x="1145124" y="1705217"/>
                  </a:lnTo>
                  <a:lnTo>
                    <a:pt x="4083574" y="1705217"/>
                  </a:lnTo>
                  <a:cubicBezTo>
                    <a:pt x="4134351" y="1705217"/>
                    <a:pt x="4177917" y="1674346"/>
                    <a:pt x="4196526" y="1630348"/>
                  </a:cubicBezTo>
                  <a:lnTo>
                    <a:pt x="4202001" y="1603227"/>
                  </a:lnTo>
                  <a:lnTo>
                    <a:pt x="4202001" y="4295281"/>
                  </a:lnTo>
                  <a:lnTo>
                    <a:pt x="0" y="4295281"/>
                  </a:lnTo>
                  <a:close/>
                </a:path>
              </a:pathLst>
            </a:custGeom>
            <a:solidFill>
              <a:schemeClr val="dk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2" t="20188"/>
          <a:stretch/>
        </p:blipFill>
        <p:spPr>
          <a:xfrm>
            <a:off x="6951964" y="2199992"/>
            <a:ext cx="3239532" cy="18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776</TotalTime>
  <Words>406</Words>
  <Application>Microsoft Office PowerPoint</Application>
  <PresentationFormat>Widescreen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Levenim MT</vt:lpstr>
      <vt:lpstr>Mesh</vt:lpstr>
      <vt:lpstr>Tracking nuclei using Keller lab Tgmm software</vt:lpstr>
      <vt:lpstr>Cell tracking challenges</vt:lpstr>
      <vt:lpstr>TGMM software workflow</vt:lpstr>
      <vt:lpstr>Image compression</vt:lpstr>
      <vt:lpstr>Image compression</vt:lpstr>
      <vt:lpstr>Fusion, drift correction and normalization</vt:lpstr>
      <vt:lpstr>TGMM - segmentation </vt:lpstr>
      <vt:lpstr>TGMM - segmentation</vt:lpstr>
      <vt:lpstr>TGMM - segmentation</vt:lpstr>
      <vt:lpstr>PowerPoint Presentation</vt:lpstr>
      <vt:lpstr>Visualization and curation of tracks</vt:lpstr>
      <vt:lpstr>Visualization and curation of tracks</vt:lpstr>
      <vt:lpstr>Quality control</vt:lpstr>
      <vt:lpstr>Curated tracks</vt:lpstr>
      <vt:lpstr>Improvements</vt:lpstr>
      <vt:lpstr>Hardware requirements</vt:lpstr>
      <vt:lpstr>Thank you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nuclei using Keller lab Tgmm software</dc:title>
  <dc:creator>Afnan Azizi</dc:creator>
  <cp:lastModifiedBy>Leila</cp:lastModifiedBy>
  <cp:revision>51</cp:revision>
  <dcterms:created xsi:type="dcterms:W3CDTF">2016-12-08T15:49:04Z</dcterms:created>
  <dcterms:modified xsi:type="dcterms:W3CDTF">2017-05-15T11:58:24Z</dcterms:modified>
</cp:coreProperties>
</file>